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78" r:id="rId9"/>
    <p:sldId id="280" r:id="rId10"/>
    <p:sldId id="284" r:id="rId11"/>
    <p:sldId id="287" r:id="rId12"/>
    <p:sldId id="288" r:id="rId13"/>
    <p:sldId id="266" r:id="rId14"/>
    <p:sldId id="268" r:id="rId15"/>
    <p:sldId id="271" r:id="rId16"/>
    <p:sldId id="285" r:id="rId17"/>
    <p:sldId id="272" r:id="rId18"/>
    <p:sldId id="277" r:id="rId19"/>
    <p:sldId id="283" r:id="rId20"/>
    <p:sldId id="279" r:id="rId21"/>
    <p:sldId id="289" r:id="rId22"/>
    <p:sldId id="286" r:id="rId23"/>
    <p:sldId id="27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hlink"/>
    </p:penClr>
  </p:showPr>
  <p:clrMru>
    <a:srgbClr val="FF99FF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C11D-6957-4076-86CC-C400130C9F7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37AA-2EA6-44FF-8400-C053B42A19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C11D-6957-4076-86CC-C400130C9F7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37AA-2EA6-44FF-8400-C053B42A19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C11D-6957-4076-86CC-C400130C9F7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37AA-2EA6-44FF-8400-C053B42A19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C11D-6957-4076-86CC-C400130C9F7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37AA-2EA6-44FF-8400-C053B42A19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C11D-6957-4076-86CC-C400130C9F7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37AA-2EA6-44FF-8400-C053B42A19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C11D-6957-4076-86CC-C400130C9F7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37AA-2EA6-44FF-8400-C053B42A19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C11D-6957-4076-86CC-C400130C9F7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37AA-2EA6-44FF-8400-C053B42A19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C11D-6957-4076-86CC-C400130C9F7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37AA-2EA6-44FF-8400-C053B42A19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C11D-6957-4076-86CC-C400130C9F7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37AA-2EA6-44FF-8400-C053B42A19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C11D-6957-4076-86CC-C400130C9F7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37AA-2EA6-44FF-8400-C053B42A19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1C11D-6957-4076-86CC-C400130C9F7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37AA-2EA6-44FF-8400-C053B42A19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1C11D-6957-4076-86CC-C400130C9F7F}" type="datetimeFigureOut">
              <a:rPr lang="en-US" smtClean="0"/>
              <a:pPr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537AA-2EA6-44FF-8400-C053B42A19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trips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209800" y="1981200"/>
            <a:ext cx="4343400" cy="12954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MONIR\Desktop\f26bd461-42ca-4c4f-bcde-23e9aa632cd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3276600"/>
            <a:ext cx="4191000" cy="3048000"/>
          </a:xfrm>
          <a:prstGeom prst="rect">
            <a:avLst/>
          </a:prstGeom>
          <a:noFill/>
        </p:spPr>
      </p:pic>
      <p:sp>
        <p:nvSpPr>
          <p:cNvPr id="4" name="Plaque 3"/>
          <p:cNvSpPr/>
          <p:nvPr/>
        </p:nvSpPr>
        <p:spPr>
          <a:xfrm>
            <a:off x="1295400" y="609600"/>
            <a:ext cx="7010400" cy="1219200"/>
          </a:xfrm>
          <a:prstGeom prst="plaqu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আজকের ক্লাসে স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কল</a:t>
            </a:r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কে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905000"/>
            <a:ext cx="9144000" cy="52578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 advClick="0" advTm="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2590800" y="304800"/>
            <a:ext cx="3886200" cy="1295400"/>
          </a:xfrm>
          <a:prstGeom prst="downArrowCallou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ক্রান্তিকোণ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4000" dirty="0"/>
          </a:p>
        </p:txBody>
      </p:sp>
      <p:sp>
        <p:nvSpPr>
          <p:cNvPr id="3" name="Rounded Rectangle 2"/>
          <p:cNvSpPr/>
          <p:nvPr/>
        </p:nvSpPr>
        <p:spPr>
          <a:xfrm>
            <a:off x="685800" y="1676400"/>
            <a:ext cx="7696200" cy="1143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আপতন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কোণের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মানের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প্রতিসরণ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কোণের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মান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৯০ডিগ্রী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ক্রান্তিকোণ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own Arrow Callout 3"/>
          <p:cNvSpPr/>
          <p:nvPr/>
        </p:nvSpPr>
        <p:spPr>
          <a:xfrm>
            <a:off x="2209800" y="3124200"/>
            <a:ext cx="4876800" cy="1295400"/>
          </a:xfrm>
          <a:prstGeom prst="downArrowCallou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পূর্ণঅভ্যন্তরীণ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প্রতিফলন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?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Plaque 5"/>
          <p:cNvSpPr/>
          <p:nvPr/>
        </p:nvSpPr>
        <p:spPr>
          <a:xfrm>
            <a:off x="685800" y="4572000"/>
            <a:ext cx="7848600" cy="1524000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আপতন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কোণের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মান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বাড়াতে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বাড়াতে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এমন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পর্যায়ে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আসে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তখন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আলো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প্রতিসরিত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সম্পূর্ণরূপে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ঘন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প্রতিফলনের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সূত্র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অনুযায়ী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প্রতিফলিত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হয়,তাকে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পূর্ণঅভ্যন্তরীণ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প্রতিফলন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85800" y="1676400"/>
            <a:ext cx="7772400" cy="12192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209800" y="3124200"/>
            <a:ext cx="5029200" cy="1295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 Single Corner Rectangle 8"/>
          <p:cNvSpPr/>
          <p:nvPr/>
        </p:nvSpPr>
        <p:spPr>
          <a:xfrm>
            <a:off x="609600" y="4572000"/>
            <a:ext cx="7924800" cy="1524000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decel="50000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0" accel="50000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0" decel="50000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0" accel="50000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8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9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2667000" y="1752600"/>
            <a:ext cx="4038600" cy="4191000"/>
          </a:xfrm>
          <a:prstGeom prst="triangl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1295400" y="3657600"/>
            <a:ext cx="2514600" cy="990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810000" y="3657600"/>
            <a:ext cx="1828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638800" y="3657600"/>
            <a:ext cx="24384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295400" y="4191000"/>
            <a:ext cx="2286000" cy="914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581400" y="4191000"/>
            <a:ext cx="2362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5943600" y="4191000"/>
            <a:ext cx="22860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1219200" y="4724400"/>
            <a:ext cx="2133600" cy="914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352800" y="4724400"/>
            <a:ext cx="2895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172200" y="4724400"/>
            <a:ext cx="1905000" cy="609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752600" y="685800"/>
            <a:ext cx="5943600" cy="762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প্রিজমে আলোর প্রতিসরণ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657600" y="2057400"/>
            <a:ext cx="990600" cy="4038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219200" y="4038600"/>
            <a:ext cx="71628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371600" y="3429000"/>
            <a:ext cx="6934200" cy="1676400"/>
            <a:chOff x="1371600" y="3429000"/>
            <a:chExt cx="6934200" cy="16764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371600" y="3429000"/>
              <a:ext cx="22860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3657600" y="3429000"/>
              <a:ext cx="990600" cy="1524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4572000" y="3581400"/>
              <a:ext cx="3733800" cy="15240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1295400" y="2819400"/>
            <a:ext cx="7086600" cy="3505200"/>
            <a:chOff x="1295400" y="2819400"/>
            <a:chExt cx="7086600" cy="3505200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1295400" y="2819400"/>
              <a:ext cx="24384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3733800" y="2819400"/>
              <a:ext cx="838200" cy="2286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572000" y="3048000"/>
              <a:ext cx="3810000" cy="32766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/>
          <p:nvPr/>
        </p:nvGrpSpPr>
        <p:grpSpPr>
          <a:xfrm>
            <a:off x="1219200" y="2971800"/>
            <a:ext cx="7162800" cy="1677988"/>
            <a:chOff x="1219200" y="2971800"/>
            <a:chExt cx="7162800" cy="1677988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1219200" y="4648200"/>
              <a:ext cx="25146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3733800" y="4495800"/>
              <a:ext cx="914400" cy="1524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4648200" y="2971800"/>
              <a:ext cx="3733800" cy="15240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4" name="Group 63"/>
          <p:cNvGrpSpPr/>
          <p:nvPr/>
        </p:nvGrpSpPr>
        <p:grpSpPr>
          <a:xfrm>
            <a:off x="1219200" y="1676400"/>
            <a:ext cx="7315200" cy="3733800"/>
            <a:chOff x="1219200" y="1676400"/>
            <a:chExt cx="7315200" cy="3733800"/>
          </a:xfrm>
        </p:grpSpPr>
        <p:cxnSp>
          <p:nvCxnSpPr>
            <p:cNvPr id="37" name="Straight Connector 36"/>
            <p:cNvCxnSpPr/>
            <p:nvPr/>
          </p:nvCxnSpPr>
          <p:spPr>
            <a:xfrm flipV="1">
              <a:off x="1219200" y="5334000"/>
              <a:ext cx="2590800" cy="762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V="1">
              <a:off x="3810000" y="5029200"/>
              <a:ext cx="762000" cy="3048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V="1">
              <a:off x="4572000" y="1676400"/>
              <a:ext cx="3962400" cy="335280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1" name="Rounded Rectangle 20"/>
          <p:cNvSpPr/>
          <p:nvPr/>
        </p:nvSpPr>
        <p:spPr>
          <a:xfrm>
            <a:off x="990600" y="381000"/>
            <a:ext cx="7391400" cy="990600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উত্তল লেন্সে আলোর প্রতিসরণ কিভাবে হয়  তা  এখন দেখব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38200" y="304800"/>
            <a:ext cx="8001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2743200" y="6248400"/>
            <a:ext cx="2819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উত্তল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লেন্স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04800" y="1600200"/>
            <a:ext cx="8839200" cy="52578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6" dur="3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3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38400" y="2895600"/>
            <a:ext cx="4876800" cy="228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rot="16200000" flipH="1">
            <a:off x="2971800" y="3352800"/>
            <a:ext cx="3276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3238500" y="3619500"/>
            <a:ext cx="20574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4533900" y="1714500"/>
            <a:ext cx="12192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2971800" y="3352800"/>
            <a:ext cx="20574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4572000" y="2057400"/>
            <a:ext cx="19812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2895600" y="2971800"/>
            <a:ext cx="1752600" cy="160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572000" y="2895600"/>
            <a:ext cx="2971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2895600" y="4343400"/>
            <a:ext cx="304800" cy="304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3352800" y="4572000"/>
            <a:ext cx="304800" cy="304800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962400" y="4572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2514600" y="2895600"/>
            <a:ext cx="205740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572000" y="2895600"/>
            <a:ext cx="228600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own Arrow Callout 16"/>
          <p:cNvSpPr/>
          <p:nvPr/>
        </p:nvSpPr>
        <p:spPr>
          <a:xfrm>
            <a:off x="381000" y="533400"/>
            <a:ext cx="8305800" cy="990600"/>
          </a:xfrm>
          <a:prstGeom prst="downArrowCallou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ক্রান্তিকোণ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পূর্ণঅভ্যন্তরীণ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প্রতিফলন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2514600" y="3962400"/>
            <a:ext cx="381000" cy="3048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Callout 19"/>
          <p:cNvSpPr/>
          <p:nvPr/>
        </p:nvSpPr>
        <p:spPr>
          <a:xfrm>
            <a:off x="1447800" y="2819400"/>
            <a:ext cx="762000" cy="1524000"/>
          </a:xfrm>
          <a:prstGeom prst="rightArrow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কাঁচ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মাধ্যম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Round Single Corner Rectangle 20"/>
          <p:cNvSpPr/>
          <p:nvPr/>
        </p:nvSpPr>
        <p:spPr>
          <a:xfrm>
            <a:off x="2438400" y="2057400"/>
            <a:ext cx="1981200" cy="609600"/>
          </a:xfrm>
          <a:prstGeom prst="round1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বায়ু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মাধ্যম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Flowchart: Terminator 22"/>
          <p:cNvSpPr/>
          <p:nvPr/>
        </p:nvSpPr>
        <p:spPr>
          <a:xfrm>
            <a:off x="1219200" y="5486400"/>
            <a:ext cx="7010400" cy="1143000"/>
          </a:xfrm>
          <a:prstGeom prst="flowChartTerminato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আলো</a:t>
            </a:r>
            <a:r>
              <a:rPr lang="en-US" sz="280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ঘন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মাধ্যম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হালকা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প্রবেশ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করলে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ঘটে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লক্ষ্য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Down Arrow Callout 29"/>
          <p:cNvSpPr/>
          <p:nvPr/>
        </p:nvSpPr>
        <p:spPr>
          <a:xfrm>
            <a:off x="381000" y="533400"/>
            <a:ext cx="8305800" cy="9906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143000" y="5181600"/>
            <a:ext cx="7162800" cy="182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04800" y="1524000"/>
            <a:ext cx="8382000" cy="3657600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5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4000" accel="100000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4000" accel="100000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decel="100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decel="100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0" accel="100000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0" accel="100000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111 L 0.05417 -0.25532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" y="-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417 -0.25532 L 0.17917 -0.43293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-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-1.61887E-6 L 0.11667 -0.26642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" y="-1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667 -0.26642 L 0.325 -0.3885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-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000"/>
                            </p:stCondLst>
                            <p:childTnLst>
                              <p:par>
                                <p:cTn id="40" presetID="56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62535E-8 L 0.16667 -0.23312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-1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0"/>
                            </p:stCondLst>
                            <p:childTnLst>
                              <p:par>
                                <p:cTn id="43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25 -0.23867 L 0.47917 -0.23312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84 -0.01204 L 0.21059 -0.17778 L 0.45539 0.01181 " pathEditMode="relative" rAng="0" ptsTypes="AAA">
                                      <p:cBhvr>
                                        <p:cTn id="48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" y="-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30" grpId="0" animBg="1"/>
      <p:bldP spid="26" grpId="0" animBg="1"/>
      <p:bldP spid="3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905000"/>
            <a:ext cx="3305175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 descr="C:\Users\MONIR\Desktop\refractio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1981200"/>
            <a:ext cx="3333750" cy="3676650"/>
          </a:xfrm>
          <a:prstGeom prst="rect">
            <a:avLst/>
          </a:prstGeom>
          <a:noFill/>
        </p:spPr>
      </p:pic>
      <p:sp>
        <p:nvSpPr>
          <p:cNvPr id="5" name="Down Arrow Callout 4"/>
          <p:cNvSpPr/>
          <p:nvPr/>
        </p:nvSpPr>
        <p:spPr>
          <a:xfrm>
            <a:off x="1828800" y="609600"/>
            <a:ext cx="5791200" cy="1447800"/>
          </a:xfrm>
          <a:prstGeom prst="downArrowCallou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আলোর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প্রতিসরণের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ফলাফল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Up Arrow Callout 5"/>
          <p:cNvSpPr/>
          <p:nvPr/>
        </p:nvSpPr>
        <p:spPr>
          <a:xfrm>
            <a:off x="381000" y="5410200"/>
            <a:ext cx="3429000" cy="762000"/>
          </a:xfrm>
          <a:prstGeom prst="upArrowCallou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সোজা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লাঠি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বাঁকা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দেখাচ্ছে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Up Arrow Callout 6"/>
          <p:cNvSpPr/>
          <p:nvPr/>
        </p:nvSpPr>
        <p:spPr>
          <a:xfrm>
            <a:off x="4495800" y="5562600"/>
            <a:ext cx="4038600" cy="762000"/>
          </a:xfrm>
          <a:prstGeom prst="upArrowCallou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মাছটি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সঠিক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স্থানে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দেখা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যাচ্ছে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না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1828800" y="457200"/>
            <a:ext cx="5791200" cy="1143000"/>
          </a:xfrm>
          <a:prstGeom prst="downArrow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আলোর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প্রতিসরণের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দুইটি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সূত্র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মেনে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চলে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Plaque 2"/>
          <p:cNvSpPr/>
          <p:nvPr/>
        </p:nvSpPr>
        <p:spPr>
          <a:xfrm>
            <a:off x="685800" y="1752600"/>
            <a:ext cx="7848600" cy="4724400"/>
          </a:xfrm>
          <a:prstGeom prst="plaqu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১।আপতিত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রশ্মি,আপতন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বিন্দুতে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বিভেদ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তলের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অঙ্কিত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অভিলম্ব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প্রতিসরিত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রশ্মি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সমতলে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>
              <a:buFont typeface="Wingdings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একজোড়া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নির্দিষ্ট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মাধ্যম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নির্দিষ্ট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রঙের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আলোর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আপতন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কোণের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সাইন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প্রতিসরণ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কোণের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সাইনের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অনুপাত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সর্বদা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ধ্রুব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MONIR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381000"/>
            <a:ext cx="2819400" cy="3810000"/>
          </a:xfrm>
          <a:prstGeom prst="rect">
            <a:avLst/>
          </a:prstGeom>
          <a:noFill/>
        </p:spPr>
      </p:pic>
      <p:pic>
        <p:nvPicPr>
          <p:cNvPr id="1028" name="Picture 4" descr="C:\Users\MONIR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V="1">
            <a:off x="6096000" y="3962400"/>
            <a:ext cx="2819399" cy="2895600"/>
          </a:xfrm>
          <a:prstGeom prst="rect">
            <a:avLst/>
          </a:prstGeom>
          <a:noFill/>
        </p:spPr>
      </p:pic>
      <p:cxnSp>
        <p:nvCxnSpPr>
          <p:cNvPr id="24" name="Straight Arrow Connector 23"/>
          <p:cNvCxnSpPr/>
          <p:nvPr/>
        </p:nvCxnSpPr>
        <p:spPr>
          <a:xfrm rot="5400000">
            <a:off x="7543800" y="2133600"/>
            <a:ext cx="381000" cy="3810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0800000" flipV="1">
            <a:off x="7010400" y="2590800"/>
            <a:ext cx="457200" cy="3048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0800000" flipV="1">
            <a:off x="6477000" y="2971800"/>
            <a:ext cx="533400" cy="3810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0800000">
            <a:off x="5334000" y="2971800"/>
            <a:ext cx="609600" cy="762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0800000">
            <a:off x="4572000" y="2819400"/>
            <a:ext cx="762000" cy="1524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4572000" y="2819400"/>
            <a:ext cx="533400" cy="4572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5180806" y="3352800"/>
            <a:ext cx="534194" cy="3810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6477000" y="4800600"/>
            <a:ext cx="685800" cy="3048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7162800" y="5105400"/>
            <a:ext cx="685800" cy="3048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074" name="Picture 2" descr="C:\Users\MONIR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2057400"/>
            <a:ext cx="6096000" cy="4800600"/>
          </a:xfrm>
          <a:prstGeom prst="rect">
            <a:avLst/>
          </a:prstGeom>
          <a:noFill/>
        </p:spPr>
      </p:pic>
      <p:cxnSp>
        <p:nvCxnSpPr>
          <p:cNvPr id="34" name="Straight Arrow Connector 33"/>
          <p:cNvCxnSpPr/>
          <p:nvPr/>
        </p:nvCxnSpPr>
        <p:spPr>
          <a:xfrm rot="10800000" flipV="1">
            <a:off x="5638800" y="3429000"/>
            <a:ext cx="762000" cy="3810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10800000" flipV="1">
            <a:off x="4953000" y="3887788"/>
            <a:ext cx="685800" cy="7461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10800000">
            <a:off x="3962400" y="3810000"/>
            <a:ext cx="762000" cy="3048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0800000">
            <a:off x="2743200" y="3048000"/>
            <a:ext cx="762000" cy="4572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4343400" y="3962400"/>
            <a:ext cx="914400" cy="3810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5334000" y="4419600"/>
            <a:ext cx="1066800" cy="3810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1" name="Rounded Rectangle 70"/>
          <p:cNvSpPr/>
          <p:nvPr/>
        </p:nvSpPr>
        <p:spPr>
          <a:xfrm>
            <a:off x="0" y="0"/>
            <a:ext cx="6096000" cy="2133600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মরুভূমির উত্তপ্ত বালিতে আমরা মরীচিকা দেখি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81" name="Straight Arrow Connector 80"/>
          <p:cNvCxnSpPr/>
          <p:nvPr/>
        </p:nvCxnSpPr>
        <p:spPr>
          <a:xfrm rot="10800000">
            <a:off x="3505200" y="3505200"/>
            <a:ext cx="762000" cy="4572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rot="10800000">
            <a:off x="4038600" y="3810000"/>
            <a:ext cx="762000" cy="1524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ONIR\Desktop\fiber-optic-transmissio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143000"/>
            <a:ext cx="3810000" cy="2057400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1066800"/>
            <a:ext cx="28194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 descr="C:\Users\MONIR\Desktop\Fig Koz 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048000"/>
            <a:ext cx="5029200" cy="3429000"/>
          </a:xfrm>
          <a:prstGeom prst="rect">
            <a:avLst/>
          </a:prstGeom>
          <a:noFill/>
        </p:spPr>
      </p:pic>
      <p:pic>
        <p:nvPicPr>
          <p:cNvPr id="1029" name="Picture 5" descr="C:\Users\MONIR\Desktop\Badding_Fiber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3505200"/>
            <a:ext cx="3505200" cy="29718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295400" y="304800"/>
            <a:ext cx="723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অপটিক্যাল ফাইবার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uble Wave 3"/>
          <p:cNvSpPr/>
          <p:nvPr/>
        </p:nvSpPr>
        <p:spPr>
          <a:xfrm>
            <a:off x="1219200" y="1600200"/>
            <a:ext cx="1981200" cy="762000"/>
          </a:xfrm>
          <a:prstGeom prst="doubleWave">
            <a:avLst>
              <a:gd name="adj1" fmla="val 6250"/>
              <a:gd name="adj2" fmla="val 385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uble Wave 4"/>
          <p:cNvSpPr/>
          <p:nvPr/>
        </p:nvSpPr>
        <p:spPr>
          <a:xfrm>
            <a:off x="3200400" y="1600200"/>
            <a:ext cx="1981200" cy="762000"/>
          </a:xfrm>
          <a:prstGeom prst="doubleWave">
            <a:avLst>
              <a:gd name="adj1" fmla="val 6250"/>
              <a:gd name="adj2" fmla="val 385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uble Wave 5"/>
          <p:cNvSpPr/>
          <p:nvPr/>
        </p:nvSpPr>
        <p:spPr>
          <a:xfrm>
            <a:off x="5181600" y="1600200"/>
            <a:ext cx="1981200" cy="762000"/>
          </a:xfrm>
          <a:prstGeom prst="doubleWave">
            <a:avLst>
              <a:gd name="adj1" fmla="val 6250"/>
              <a:gd name="adj2" fmla="val 385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838200" y="1828800"/>
            <a:ext cx="6096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5400000" flipH="1" flipV="1">
            <a:off x="1371600" y="1752600"/>
            <a:ext cx="6096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16200000" flipH="1">
            <a:off x="1828800" y="1676400"/>
            <a:ext cx="609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5400000" flipH="1" flipV="1">
            <a:off x="2438400" y="1676400"/>
            <a:ext cx="533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rot="16200000" flipH="1">
            <a:off x="2895600" y="1752600"/>
            <a:ext cx="6096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rot="5400000" flipH="1" flipV="1">
            <a:off x="3314700" y="17907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endCxn id="5" idx="2"/>
          </p:cNvCxnSpPr>
          <p:nvPr/>
        </p:nvCxnSpPr>
        <p:spPr>
          <a:xfrm rot="16200000" flipH="1">
            <a:off x="3677599" y="1808801"/>
            <a:ext cx="638175" cy="3733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" idx="2"/>
          </p:cNvCxnSpPr>
          <p:nvPr/>
        </p:nvCxnSpPr>
        <p:spPr>
          <a:xfrm rot="5400000" flipH="1" flipV="1">
            <a:off x="4020499" y="1763074"/>
            <a:ext cx="714375" cy="38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rot="16200000" flipH="1">
            <a:off x="4457700" y="1790700"/>
            <a:ext cx="685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rot="5400000" flipH="1" flipV="1">
            <a:off x="4914900" y="1714500"/>
            <a:ext cx="7620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16200000" flipH="1">
            <a:off x="5295900" y="1943100"/>
            <a:ext cx="6858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rot="5400000" flipH="1" flipV="1">
            <a:off x="5524500" y="1866900"/>
            <a:ext cx="685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rot="16200000" flipH="1">
            <a:off x="5829303" y="1866900"/>
            <a:ext cx="609596" cy="2285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rot="5400000" flipH="1" flipV="1">
            <a:off x="6172200" y="1752600"/>
            <a:ext cx="533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rot="16200000" flipH="1">
            <a:off x="6400800" y="1905000"/>
            <a:ext cx="685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rot="5400000" flipH="1" flipV="1">
            <a:off x="6781800" y="1905000"/>
            <a:ext cx="533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Oval 86"/>
          <p:cNvSpPr/>
          <p:nvPr/>
        </p:nvSpPr>
        <p:spPr>
          <a:xfrm>
            <a:off x="762000" y="17526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Down Arrow Callout 28"/>
          <p:cNvSpPr/>
          <p:nvPr/>
        </p:nvSpPr>
        <p:spPr>
          <a:xfrm>
            <a:off x="1752600" y="381000"/>
            <a:ext cx="6096000" cy="12192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অপটিক্যাল ফাইবার কিভাবে কাজ করে ?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C:\Users\MONIR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3124200"/>
            <a:ext cx="3124200" cy="1933575"/>
          </a:xfrm>
          <a:prstGeom prst="rect">
            <a:avLst/>
          </a:prstGeom>
          <a:noFill/>
        </p:spPr>
      </p:pic>
      <p:pic>
        <p:nvPicPr>
          <p:cNvPr id="2051" name="Picture 3" descr="C:\Users\MONIR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2895600"/>
            <a:ext cx="4354286" cy="3657600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5 0.00718 L 0.06372 0.06019 L 0.1125 -0.02361 L 0.16754 0.05509 L 0.23299 -0.03032 L 0.28299 0.05672 L 0.32535 -0.02361 L 0.36632 0.06366 L 0.40608 -0.03379 L 0.45486 0.06875 L 0.51372 -0.03889 L 0.53177 0.06713 L 0.56754 -0.02523 L 0.59028 0.05324 L 0.63299 -0.03379 L 0.6573 0.06875 L 0.69705 -0.00486 " pathEditMode="relative" rAng="0" ptsTypes="AAAAAAAAAAAAAAAAA">
                                      <p:cBhvr>
                                        <p:cTn id="6" dur="5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2" y="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905000" y="533400"/>
            <a:ext cx="4876800" cy="9906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অপটিক্যাল ফাইবারের ব্যবহার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074" name="Picture 2" descr="C:\Users\MONIR\Desktop\tumblr_m6yi36cPXq1qziqyeo1_5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676400"/>
            <a:ext cx="3505200" cy="3276600"/>
          </a:xfrm>
          <a:prstGeom prst="rect">
            <a:avLst/>
          </a:prstGeom>
          <a:noFill/>
        </p:spPr>
      </p:pic>
      <p:pic>
        <p:nvPicPr>
          <p:cNvPr id="3075" name="Picture 3" descr="C:\Users\MONIR\Desktop\19926-oceanic_cable_tease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1600200"/>
            <a:ext cx="4800600" cy="3048000"/>
          </a:xfrm>
          <a:prstGeom prst="rect">
            <a:avLst/>
          </a:prstGeom>
          <a:noFill/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2667000" y="533400"/>
            <a:ext cx="3886200" cy="1676400"/>
          </a:xfrm>
          <a:prstGeom prst="downArrowCallou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পরিচয়</a:t>
            </a:r>
            <a:endParaRPr lang="en-US" sz="4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Hexagon 2"/>
          <p:cNvSpPr/>
          <p:nvPr/>
        </p:nvSpPr>
        <p:spPr>
          <a:xfrm>
            <a:off x="0" y="2133600"/>
            <a:ext cx="9144000" cy="4267200"/>
          </a:xfrm>
          <a:prstGeom prst="hexagon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নাম-মোঃ নূরুল ইসলাম</a:t>
            </a:r>
            <a:endParaRPr lang="bn-BD" sz="4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পদবী-ইন্সট্রাকটর</a:t>
            </a:r>
            <a:endParaRPr lang="bn-BD" sz="44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কালিয়াকৈর পাইলট বালিকা উচ্চ বিদ্যালয়</a:t>
            </a:r>
            <a:endParaRPr lang="bn-BD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মোবাইল -০১৭১৬</a:t>
            </a:r>
            <a:r>
              <a:rPr lang="en-US" sz="400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BD" sz="400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৩০৭৫৩০</a:t>
            </a:r>
            <a:endParaRPr lang="bn-BD" sz="40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e-mail-ni141273gmail.com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2209800"/>
            <a:ext cx="1752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Hexagon 4"/>
          <p:cNvSpPr/>
          <p:nvPr/>
        </p:nvSpPr>
        <p:spPr>
          <a:xfrm>
            <a:off x="0" y="2133600"/>
            <a:ext cx="9144000" cy="4267200"/>
          </a:xfrm>
          <a:prstGeom prst="hexag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Click="0" advTm="0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que 1"/>
          <p:cNvSpPr/>
          <p:nvPr/>
        </p:nvSpPr>
        <p:spPr>
          <a:xfrm>
            <a:off x="1905000" y="2133600"/>
            <a:ext cx="5791200" cy="2438400"/>
          </a:xfrm>
          <a:prstGeom prst="plaqu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u="sng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600" u="sng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lvl="2">
              <a:buFont typeface="Wingdings" pitchFamily="2" charset="2"/>
              <a:buChar char="v"/>
            </a:pP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আলোর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প্রতিসরণ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lvl="2">
              <a:buFont typeface="Wingdings" pitchFamily="2" charset="2"/>
              <a:buChar char="v"/>
            </a:pP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ক্রান্তিকোণ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lvl="2">
              <a:buFont typeface="Wingdings" pitchFamily="2" charset="2"/>
              <a:buChar char="v"/>
            </a:pP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পূর্ণআভ্যন্তরীন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প্রতিফলন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lvl="2">
              <a:buFont typeface="Wingdings" pitchFamily="2" charset="2"/>
              <a:buChar char="v"/>
            </a:pP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মরীচিকা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lvl="2">
              <a:buFont typeface="Wingdings" pitchFamily="2" charset="2"/>
              <a:buChar char="v"/>
            </a:pP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অপটিক্যাল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ফাইবার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algn="ctr">
              <a:buFont typeface="Wingdings" pitchFamily="2" charset="2"/>
              <a:buChar char="v"/>
            </a:pPr>
            <a:endPara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5400" u="sng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own Arrow Callout 2"/>
          <p:cNvSpPr/>
          <p:nvPr/>
        </p:nvSpPr>
        <p:spPr>
          <a:xfrm>
            <a:off x="2514600" y="533400"/>
            <a:ext cx="4343400" cy="914400"/>
          </a:xfrm>
          <a:prstGeom prst="downArrow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43000" y="2362200"/>
            <a:ext cx="6248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u="sng" dirty="0" err="1" smtClean="0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3200" u="sng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u="sng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3200" b="1" u="sng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Blip>
                <a:blip r:embed="rId2"/>
              </a:buBlip>
            </a:pP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আলোর প্রতিসরণের সূত্র দুইটি লিখ।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09600" y="1066800"/>
            <a:ext cx="7620000" cy="41148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u="sng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</a:p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চিত্র  অঙ্কন করে আপতন কোণ, প্রতিসরণ কোণ, ক্রান্তি কোণ, অভিলম্ব, আপতিত রশ্মি,প্রতিসরিত রশ্মি,নির্দেশ কর। 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-Right Arrow 1"/>
          <p:cNvSpPr/>
          <p:nvPr/>
        </p:nvSpPr>
        <p:spPr>
          <a:xfrm>
            <a:off x="1600200" y="228600"/>
            <a:ext cx="6781800" cy="2971800"/>
          </a:xfrm>
          <a:prstGeom prst="left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সকলকে</a:t>
            </a:r>
            <a:r>
              <a:rPr lang="en-US" sz="6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6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MONIR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2590800"/>
            <a:ext cx="2038350" cy="2238375"/>
          </a:xfrm>
          <a:prstGeom prst="rect">
            <a:avLst/>
          </a:prstGeom>
          <a:noFill/>
        </p:spPr>
      </p:pic>
      <p:pic>
        <p:nvPicPr>
          <p:cNvPr id="1027" name="Picture 3" descr="C:\Users\MONIR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3200400"/>
            <a:ext cx="2466975" cy="1847850"/>
          </a:xfrm>
          <a:prstGeom prst="rect">
            <a:avLst/>
          </a:prstGeom>
          <a:noFill/>
        </p:spPr>
      </p:pic>
      <p:pic>
        <p:nvPicPr>
          <p:cNvPr id="1028" name="Picture 4" descr="C:\Users\MONIR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3048000"/>
            <a:ext cx="2466975" cy="1847850"/>
          </a:xfrm>
          <a:prstGeom prst="rect">
            <a:avLst/>
          </a:prstGeom>
          <a:noFill/>
        </p:spPr>
      </p:pic>
      <p:pic>
        <p:nvPicPr>
          <p:cNvPr id="1029" name="Picture 5" descr="C:\Users\MONIR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5010150"/>
            <a:ext cx="2466975" cy="1847850"/>
          </a:xfrm>
          <a:prstGeom prst="rect">
            <a:avLst/>
          </a:prstGeom>
          <a:noFill/>
        </p:spPr>
      </p:pic>
      <p:pic>
        <p:nvPicPr>
          <p:cNvPr id="1030" name="Picture 6" descr="C:\Users\MONIR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5010150"/>
            <a:ext cx="2466975" cy="1847850"/>
          </a:xfrm>
          <a:prstGeom prst="rect">
            <a:avLst/>
          </a:prstGeom>
          <a:noFill/>
        </p:spPr>
      </p:pic>
      <p:pic>
        <p:nvPicPr>
          <p:cNvPr id="1031" name="Picture 7" descr="C:\Users\MONIR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5010150"/>
            <a:ext cx="2466975" cy="1847850"/>
          </a:xfrm>
          <a:prstGeom prst="rect">
            <a:avLst/>
          </a:prstGeom>
          <a:noFill/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wn Arrow Callout 2"/>
          <p:cNvSpPr/>
          <p:nvPr/>
        </p:nvSpPr>
        <p:spPr>
          <a:xfrm>
            <a:off x="2514600" y="762000"/>
            <a:ext cx="3810000" cy="1600200"/>
          </a:xfrm>
          <a:prstGeom prst="downArrowCallout">
            <a:avLst/>
          </a:prstGeom>
          <a:solidFill>
            <a:schemeClr val="accent6">
              <a:lumMod val="75000"/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</a:p>
        </p:txBody>
      </p:sp>
      <p:sp>
        <p:nvSpPr>
          <p:cNvPr id="4" name="Horizontal Scroll 3"/>
          <p:cNvSpPr/>
          <p:nvPr/>
        </p:nvSpPr>
        <p:spPr>
          <a:xfrm>
            <a:off x="1066800" y="2133600"/>
            <a:ext cx="6400800" cy="4343400"/>
          </a:xfrm>
          <a:prstGeom prst="horizontalScrol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3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শ্রেণি-নবম</a:t>
            </a:r>
          </a:p>
          <a:p>
            <a:pPr lvl="3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সময়-৪৫ মিনিট</a:t>
            </a:r>
          </a:p>
          <a:p>
            <a:pPr lvl="3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বিষয়-পদার্থ বিজ্ঞান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lvl="3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পঞ্চদশ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অধ্যায়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9144000" cy="68580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4876800"/>
            <a:ext cx="2971800" cy="17526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 descr="C:\Users\MONIR\Desktop\lg_Marine_D3_Human_Heart_240X1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228600"/>
            <a:ext cx="2667000" cy="3124200"/>
          </a:xfrm>
          <a:prstGeom prst="rect">
            <a:avLst/>
          </a:prstGeom>
          <a:noFill/>
        </p:spPr>
      </p:pic>
      <p:pic>
        <p:nvPicPr>
          <p:cNvPr id="1028" name="Picture 4" descr="C:\Users\MONIR\Desktop\glass_of_wate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57925" y="228600"/>
            <a:ext cx="2505075" cy="3124200"/>
          </a:xfrm>
          <a:prstGeom prst="rect">
            <a:avLst/>
          </a:prstGeom>
          <a:noFill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228600"/>
            <a:ext cx="28194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MONIR\Desktop\apparent depth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38600" y="3352800"/>
            <a:ext cx="4791075" cy="3276600"/>
          </a:xfrm>
          <a:prstGeom prst="rect">
            <a:avLst/>
          </a:prstGeom>
          <a:noFill/>
        </p:spPr>
      </p:pic>
      <p:cxnSp>
        <p:nvCxnSpPr>
          <p:cNvPr id="14" name="Straight Connector 13"/>
          <p:cNvCxnSpPr/>
          <p:nvPr/>
        </p:nvCxnSpPr>
        <p:spPr>
          <a:xfrm rot="5400000">
            <a:off x="496094" y="4991100"/>
            <a:ext cx="28186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685800" y="3657600"/>
            <a:ext cx="1752600" cy="2667000"/>
            <a:chOff x="685800" y="3657600"/>
            <a:chExt cx="1752600" cy="2667000"/>
          </a:xfrm>
        </p:grpSpPr>
        <p:cxnSp>
          <p:nvCxnSpPr>
            <p:cNvPr id="21" name="Straight Connector 20"/>
            <p:cNvCxnSpPr>
              <a:endCxn id="4" idx="0"/>
            </p:cNvCxnSpPr>
            <p:nvPr/>
          </p:nvCxnSpPr>
          <p:spPr>
            <a:xfrm>
              <a:off x="685800" y="3657600"/>
              <a:ext cx="1257300" cy="121920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4" idx="0"/>
            </p:cNvCxnSpPr>
            <p:nvPr/>
          </p:nvCxnSpPr>
          <p:spPr>
            <a:xfrm rot="16200000" flipH="1">
              <a:off x="1466850" y="5353050"/>
              <a:ext cx="1447800" cy="49530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28" name="Straight Arrow Connector 27"/>
          <p:cNvCxnSpPr>
            <a:stCxn id="4" idx="0"/>
          </p:cNvCxnSpPr>
          <p:nvPr/>
        </p:nvCxnSpPr>
        <p:spPr>
          <a:xfrm rot="16200000" flipH="1">
            <a:off x="1962150" y="4857750"/>
            <a:ext cx="1219200" cy="125730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otched Right Arrow 4"/>
          <p:cNvSpPr/>
          <p:nvPr/>
        </p:nvSpPr>
        <p:spPr>
          <a:xfrm>
            <a:off x="1219200" y="2590800"/>
            <a:ext cx="5715000" cy="2362200"/>
          </a:xfrm>
          <a:prstGeom prst="notchedRightArrow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আলোর প্রতিসরণ</a:t>
            </a:r>
            <a:endParaRPr lang="en-US" sz="6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Flowchart: Predefined Process 2"/>
          <p:cNvSpPr/>
          <p:nvPr/>
        </p:nvSpPr>
        <p:spPr>
          <a:xfrm>
            <a:off x="0" y="685800"/>
            <a:ext cx="8839200" cy="1447800"/>
          </a:xfrm>
          <a:prstGeom prst="flowChartPredefinedProcess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আলোচনার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বিষয়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Notched Right Arrow 3"/>
          <p:cNvSpPr/>
          <p:nvPr/>
        </p:nvSpPr>
        <p:spPr>
          <a:xfrm>
            <a:off x="762000" y="2514600"/>
            <a:ext cx="6248400" cy="25908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que 1"/>
          <p:cNvSpPr/>
          <p:nvPr/>
        </p:nvSpPr>
        <p:spPr>
          <a:xfrm>
            <a:off x="914400" y="2209800"/>
            <a:ext cx="7696200" cy="4114800"/>
          </a:xfrm>
          <a:prstGeom prst="plaqu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1">
              <a:buFont typeface="Wingdings" pitchFamily="2" charset="2"/>
              <a:buChar char="v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আলোর প্রকৃতি ব্যাখ্যা করতে পারবে।</a:t>
            </a:r>
          </a:p>
          <a:p>
            <a:pPr lvl="1">
              <a:buFont typeface="Wingdings" pitchFamily="2" charset="2"/>
              <a:buChar char="v"/>
            </a:pP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আপতন কোণ, প্রতিসরণ কোণ, ক্রান্তি কোণ সনাক্ত করতে পারবে।</a:t>
            </a:r>
          </a:p>
          <a:p>
            <a:pPr lvl="1">
              <a:buFont typeface="Wingdings" pitchFamily="2" charset="2"/>
              <a:buChar char="v"/>
            </a:pP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আলোর প্রতিসরণের ফলাফল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ব্যাখ্যা করতে পারবে।</a:t>
            </a:r>
          </a:p>
          <a:p>
            <a:pPr lvl="1">
              <a:buFont typeface="Wingdings" pitchFamily="2" charset="2"/>
              <a:buChar char="v"/>
            </a:pP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মরীচিকা কি বলতে পারবে।</a:t>
            </a:r>
          </a:p>
          <a:p>
            <a:pPr lvl="1">
              <a:buFont typeface="Wingdings" pitchFamily="2" charset="2"/>
              <a:buChar char="v"/>
            </a:pP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অপটিক্যাল ফাইবারের ব্যবহার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ব্যাখ্যা করতে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own Arrow Callout 2"/>
          <p:cNvSpPr/>
          <p:nvPr/>
        </p:nvSpPr>
        <p:spPr>
          <a:xfrm>
            <a:off x="2971800" y="685800"/>
            <a:ext cx="3581400" cy="1447800"/>
          </a:xfrm>
          <a:prstGeom prst="downArrowCallou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1219200" y="228600"/>
            <a:ext cx="6019800" cy="762000"/>
          </a:xfrm>
          <a:prstGeom prst="downArrow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আলোর প্রতিসরণ কি ?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381000" y="914400"/>
            <a:ext cx="8382000" cy="1295400"/>
          </a:xfrm>
          <a:prstGeom prst="round2Diag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আলোর রশ্মি এক স্বচ্ছ মাধ্যম থেকে অন্য স্বচ্ছ মাধ্যমে যাওয়ার সময় মাধ্যমদ্বয়ের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বিভেদ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তলে তীর্যকভাবে আপতিত আলোকরশ্মির দিক পরিবর্তন করার ঘটনাকে আলোর প্রতিসরণ বলে।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219200" y="2362200"/>
            <a:ext cx="6477000" cy="28194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62200" y="3200400"/>
            <a:ext cx="4572000" cy="15240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3239294" y="3466306"/>
            <a:ext cx="2514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Up Arrow Callout 10"/>
          <p:cNvSpPr/>
          <p:nvPr/>
        </p:nvSpPr>
        <p:spPr>
          <a:xfrm>
            <a:off x="990600" y="5257800"/>
            <a:ext cx="7391400" cy="1143000"/>
          </a:xfrm>
          <a:prstGeom prst="upArrow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উপরের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চিত্রটিতে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লক্ষ্য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করছি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আলো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কিভাবে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দিক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পরিবর্তন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করছে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505200" y="2514600"/>
            <a:ext cx="1600200" cy="1981200"/>
            <a:chOff x="3505200" y="2514600"/>
            <a:chExt cx="1600200" cy="1981200"/>
          </a:xfrm>
        </p:grpSpPr>
        <p:cxnSp>
          <p:nvCxnSpPr>
            <p:cNvPr id="15" name="Straight Arrow Connector 14"/>
            <p:cNvCxnSpPr/>
            <p:nvPr/>
          </p:nvCxnSpPr>
          <p:spPr>
            <a:xfrm>
              <a:off x="3505200" y="2514600"/>
              <a:ext cx="990600" cy="685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rot="16200000" flipH="1">
              <a:off x="4152900" y="3543300"/>
              <a:ext cx="1295400" cy="6096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22" name="Straight Arrow Connector 21"/>
          <p:cNvCxnSpPr/>
          <p:nvPr/>
        </p:nvCxnSpPr>
        <p:spPr>
          <a:xfrm>
            <a:off x="4495800" y="3200400"/>
            <a:ext cx="1905000" cy="106680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752600"/>
            <a:ext cx="40767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Flowchart: Terminator 2"/>
          <p:cNvSpPr/>
          <p:nvPr/>
        </p:nvSpPr>
        <p:spPr>
          <a:xfrm>
            <a:off x="1143000" y="304800"/>
            <a:ext cx="7010400" cy="1219200"/>
          </a:xfrm>
          <a:prstGeom prst="flowChartTerminato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হালকা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মাধ্যম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ঘন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প্রবেশ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করলে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Down Arrow Callout 7"/>
          <p:cNvSpPr/>
          <p:nvPr/>
        </p:nvSpPr>
        <p:spPr>
          <a:xfrm>
            <a:off x="685800" y="2057400"/>
            <a:ext cx="3505200" cy="1143000"/>
          </a:xfrm>
          <a:prstGeom prst="downArrowCallou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তিনটি</a:t>
            </a:r>
            <a:r>
              <a:rPr lang="en-US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ঘটনা</a:t>
            </a:r>
            <a:r>
              <a:rPr lang="en-US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ঘটে</a:t>
            </a:r>
            <a:endParaRPr lang="en-US" sz="4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28600" y="3200400"/>
            <a:ext cx="4724400" cy="21336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v"/>
            </a:pP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কিছু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আলো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প্রতিফলিত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	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কিজু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আলো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প্রতিসরিত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কিছু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আলো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মাধ্যমদ্বয়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কর্তৃক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শোষিত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16200000" flipH="1">
            <a:off x="5181600" y="2590800"/>
            <a:ext cx="1371600" cy="1371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H="1" flipV="1">
            <a:off x="6553200" y="2514600"/>
            <a:ext cx="1371600" cy="1371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6200000" flipH="1">
            <a:off x="5981700" y="4533900"/>
            <a:ext cx="16002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MONIR\Desktop\RefractionReflextion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828800"/>
            <a:ext cx="7610475" cy="2362200"/>
          </a:xfrm>
          <a:prstGeom prst="rect">
            <a:avLst/>
          </a:prstGeom>
          <a:noFill/>
        </p:spPr>
      </p:pic>
      <p:sp>
        <p:nvSpPr>
          <p:cNvPr id="3" name="Down Arrow Callout 2"/>
          <p:cNvSpPr/>
          <p:nvPr/>
        </p:nvSpPr>
        <p:spPr>
          <a:xfrm>
            <a:off x="990600" y="381000"/>
            <a:ext cx="7162800" cy="1905000"/>
          </a:xfrm>
          <a:prstGeom prst="downArrowCallou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চিত্র</a:t>
            </a:r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গুলি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ভালভাবে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লক্ষ্য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পয়েন্ট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বুঝার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চেষ্টা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করি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295400" y="4495800"/>
            <a:ext cx="6705600" cy="21336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Incident ray=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আপতিত রশ্মি,</a:t>
            </a:r>
            <a:endParaRPr lang="en-US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Refracted ray=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প্রতিসরিত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রশ্মি</a:t>
            </a:r>
            <a:endParaRPr lang="en-US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Critical angle = </a:t>
            </a:r>
            <a:r>
              <a:rPr lang="en-US" sz="2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ক্রান্তিকোণ</a:t>
            </a:r>
            <a:endParaRPr lang="en-US" sz="40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Total Internal reflection=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পূর্ণআভ্যন্তরীন</a:t>
            </a:r>
            <a:r>
              <a:rPr lang="en-US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প্রতিফলন</a:t>
            </a:r>
            <a:endParaRPr lang="en-US" sz="2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1830</TotalTime>
  <Words>368</Words>
  <Application>Microsoft Office PowerPoint</Application>
  <PresentationFormat>On-screen Show (4:3)</PresentationFormat>
  <Paragraphs>68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MONIR</dc:creator>
  <cp:lastModifiedBy>MONIR</cp:lastModifiedBy>
  <cp:revision>230</cp:revision>
  <dcterms:created xsi:type="dcterms:W3CDTF">2013-07-01T04:50:11Z</dcterms:created>
  <dcterms:modified xsi:type="dcterms:W3CDTF">2013-07-09T10:53:50Z</dcterms:modified>
</cp:coreProperties>
</file>